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Anton"/>
      <p:regular r:id="rId16"/>
    </p:embeddedFont>
    <p:embeddedFont>
      <p:font typeface="Caveat"/>
      <p:regular r:id="rId17"/>
      <p:bold r:id="rId18"/>
    </p:embeddedFont>
    <p:embeddedFont>
      <p:font typeface="Roboto"/>
      <p:regular r:id="rId19"/>
      <p:bold r:id="rId20"/>
      <p:italic r:id="rId21"/>
      <p:boldItalic r:id="rId22"/>
    </p:embeddedFont>
    <p:embeddedFont>
      <p:font typeface="Amatic SC"/>
      <p:regular r:id="rId23"/>
      <p:bold r:id="rId24"/>
    </p:embeddedFont>
    <p:embeddedFont>
      <p:font typeface="Lobster"/>
      <p:regular r:id="rId25"/>
    </p:embeddedFont>
    <p:embeddedFont>
      <p:font typeface="Lora"/>
      <p:regular r:id="rId26"/>
      <p:bold r:id="rId27"/>
      <p:italic r:id="rId28"/>
      <p:boldItalic r:id="rId29"/>
    </p:embeddedFont>
    <p:embeddedFont>
      <p:font typeface="Pacifico"/>
      <p:regular r:id="rId30"/>
    </p:embeddedFont>
    <p:embeddedFont>
      <p:font typeface="Merriweather"/>
      <p:regular r:id="rId31"/>
      <p:bold r:id="rId32"/>
      <p:italic r:id="rId33"/>
      <p:boldItalic r:id="rId34"/>
    </p:embeddedFont>
    <p:embeddedFont>
      <p:font typeface="Comfortaa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AmaticSC-bold.fntdata"/><Relationship Id="rId23" Type="http://schemas.openxmlformats.org/officeDocument/2006/relationships/font" Target="fonts/AmaticS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ra-regular.fntdata"/><Relationship Id="rId25" Type="http://schemas.openxmlformats.org/officeDocument/2006/relationships/font" Target="fonts/Lobster-regular.fntdata"/><Relationship Id="rId28" Type="http://schemas.openxmlformats.org/officeDocument/2006/relationships/font" Target="fonts/Lora-italic.fntdata"/><Relationship Id="rId27" Type="http://schemas.openxmlformats.org/officeDocument/2006/relationships/font" Target="fonts/Lor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r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regular.fntdata"/><Relationship Id="rId30" Type="http://schemas.openxmlformats.org/officeDocument/2006/relationships/font" Target="fonts/Pacifico-regular.fntdata"/><Relationship Id="rId11" Type="http://schemas.openxmlformats.org/officeDocument/2006/relationships/slide" Target="slides/slide6.xml"/><Relationship Id="rId33" Type="http://schemas.openxmlformats.org/officeDocument/2006/relationships/font" Target="fonts/Merriweather-italic.fntdata"/><Relationship Id="rId10" Type="http://schemas.openxmlformats.org/officeDocument/2006/relationships/slide" Target="slides/slide5.xml"/><Relationship Id="rId32" Type="http://schemas.openxmlformats.org/officeDocument/2006/relationships/font" Target="fonts/Merriweather-bold.fntdata"/><Relationship Id="rId13" Type="http://schemas.openxmlformats.org/officeDocument/2006/relationships/slide" Target="slides/slide8.xml"/><Relationship Id="rId35" Type="http://schemas.openxmlformats.org/officeDocument/2006/relationships/font" Target="fonts/Comfortaa-regular.fntdata"/><Relationship Id="rId12" Type="http://schemas.openxmlformats.org/officeDocument/2006/relationships/slide" Target="slides/slide7.xml"/><Relationship Id="rId34" Type="http://schemas.openxmlformats.org/officeDocument/2006/relationships/font" Target="fonts/Merriweather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Comfortaa-bold.fntdata"/><Relationship Id="rId17" Type="http://schemas.openxmlformats.org/officeDocument/2006/relationships/font" Target="fonts/Caveat-regular.fntdata"/><Relationship Id="rId16" Type="http://schemas.openxmlformats.org/officeDocument/2006/relationships/font" Target="fonts/Anton-regular.fntdata"/><Relationship Id="rId19" Type="http://schemas.openxmlformats.org/officeDocument/2006/relationships/font" Target="fonts/Roboto-regular.fntdata"/><Relationship Id="rId18" Type="http://schemas.openxmlformats.org/officeDocument/2006/relationships/font" Target="fonts/Cave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7aa6e2d5b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7aa6e2d5b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7aa6e2d5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7aa6e2d5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7aa6e2d5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7aa6e2d5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7aa6e2d5b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7aa6e2d5b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7aa6e2d5b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7aa6e2d5b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7aa6e2d5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7aa6e2d5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7aa6e2d5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7aa6e2d5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7aa6e2d5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7aa6e2d5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7aa6e2d5b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7aa6e2d5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2A022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jp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b="0" l="1777" r="0" t="0"/>
          <a:stretch/>
        </p:blipFill>
        <p:spPr>
          <a:xfrm>
            <a:off x="0" y="0"/>
            <a:ext cx="4041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 amt="36000"/>
          </a:blip>
          <a:srcRect b="786" l="0" r="1632" t="24295"/>
          <a:stretch/>
        </p:blipFill>
        <p:spPr>
          <a:xfrm>
            <a:off x="3737550" y="0"/>
            <a:ext cx="5406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550200" y="861025"/>
            <a:ext cx="8043600" cy="197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600">
                <a:latin typeface="Impact"/>
                <a:ea typeface="Impact"/>
                <a:cs typeface="Impact"/>
                <a:sym typeface="Impact"/>
              </a:rPr>
              <a:t>S</a:t>
            </a:r>
            <a:r>
              <a:rPr b="1" lang="en" sz="6600">
                <a:latin typeface="Courier New"/>
                <a:ea typeface="Courier New"/>
                <a:cs typeface="Courier New"/>
                <a:sym typeface="Courier New"/>
              </a:rPr>
              <a:t>u</a:t>
            </a:r>
            <a:r>
              <a:rPr b="1" lang="en" sz="6600">
                <a:latin typeface="Verdana"/>
                <a:ea typeface="Verdana"/>
                <a:cs typeface="Verdana"/>
                <a:sym typeface="Verdana"/>
              </a:rPr>
              <a:t>r</a:t>
            </a:r>
            <a:r>
              <a:rPr b="1" lang="en" sz="6600">
                <a:latin typeface="Caveat"/>
                <a:ea typeface="Caveat"/>
                <a:cs typeface="Caveat"/>
                <a:sym typeface="Caveat"/>
              </a:rPr>
              <a:t>R</a:t>
            </a:r>
            <a:r>
              <a:rPr b="1" lang="en" sz="6600"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lang="en" sz="6600">
                <a:latin typeface="Amatic SC"/>
                <a:ea typeface="Amatic SC"/>
                <a:cs typeface="Amatic SC"/>
                <a:sym typeface="Amatic SC"/>
              </a:rPr>
              <a:t>a</a:t>
            </a:r>
            <a:r>
              <a:rPr b="1" lang="en" sz="6600"/>
              <a:t>l</a:t>
            </a:r>
            <a:r>
              <a:rPr b="1" lang="en" sz="6600"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b="1" lang="en" sz="6600"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b="1" lang="en" sz="6600">
                <a:latin typeface="Pacifico"/>
                <a:ea typeface="Pacifico"/>
                <a:cs typeface="Pacifico"/>
                <a:sym typeface="Pacifico"/>
              </a:rPr>
              <a:t>m</a:t>
            </a:r>
            <a:r>
              <a:rPr b="1" lang="en" sz="6600"/>
              <a:t> Collages</a:t>
            </a:r>
            <a:endParaRPr b="1" sz="66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1782875" y="175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your own Surrealism Collage!</a:t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819825"/>
            <a:ext cx="8520600" cy="3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Materials</a:t>
            </a:r>
            <a:r>
              <a:rPr lang="en" sz="2100"/>
              <a:t>: magazines, colorful paper, newspaper, sheet music, photographs, pages of old books, scissors, glue, xacto knife (if you have one), scrap paper, stamps, old drawing/painting cutouts etc.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CCCC"/>
                </a:solidFill>
              </a:rPr>
              <a:t>Goal</a:t>
            </a:r>
            <a:r>
              <a:rPr lang="en" sz="2100">
                <a:solidFill>
                  <a:srgbClr val="CCCCCC"/>
                </a:solidFill>
              </a:rPr>
              <a:t>: Create a </a:t>
            </a:r>
            <a:r>
              <a:rPr lang="en" sz="2100">
                <a:solidFill>
                  <a:srgbClr val="CCCCCC"/>
                </a:solidFill>
              </a:rPr>
              <a:t>surrealist</a:t>
            </a:r>
            <a:r>
              <a:rPr lang="en" sz="2100">
                <a:solidFill>
                  <a:srgbClr val="CCCCCC"/>
                </a:solidFill>
              </a:rPr>
              <a:t> collage using the materials listed. You must use </a:t>
            </a:r>
            <a:r>
              <a:rPr b="1" lang="en" sz="2100">
                <a:solidFill>
                  <a:srgbClr val="CCCCCC"/>
                </a:solidFill>
              </a:rPr>
              <a:t>at least three</a:t>
            </a:r>
            <a:r>
              <a:rPr lang="en" sz="2100">
                <a:solidFill>
                  <a:srgbClr val="CCCCCC"/>
                </a:solidFill>
              </a:rPr>
              <a:t> different material sources (ex. Magazine, newspaper, photographs). Think about hate characteristics of surrealism. Do you want to incorporate humor? Maybe scale or irrationality?</a:t>
            </a:r>
            <a:endParaRPr sz="2100">
              <a:solidFill>
                <a:srgbClr val="CCCCC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100">
                <a:solidFill>
                  <a:srgbClr val="EFEFEF"/>
                </a:solidFill>
              </a:rPr>
              <a:t>Note</a:t>
            </a:r>
            <a:r>
              <a:rPr lang="en" sz="2100">
                <a:solidFill>
                  <a:srgbClr val="EFEFEF"/>
                </a:solidFill>
              </a:rPr>
              <a:t>: Images/ text used must be school appropriate! </a:t>
            </a:r>
            <a:endParaRPr sz="21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418800" y="220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20">
                <a:latin typeface="Merriweather"/>
                <a:ea typeface="Merriweather"/>
                <a:cs typeface="Merriweather"/>
                <a:sym typeface="Merriweather"/>
              </a:rPr>
              <a:t>What is Surrealism?</a:t>
            </a:r>
            <a:endParaRPr b="1" sz="382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62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700"/>
              <a:buChar char="❏"/>
            </a:pPr>
            <a:r>
              <a:rPr lang="en" sz="27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Surrealism was a cultural movement which developed in Europe in the aftermath of World War I.</a:t>
            </a:r>
            <a:endParaRPr sz="27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00050" lvl="0" marL="457200" rtl="0" algn="l">
              <a:spcBef>
                <a:spcPts val="1200"/>
              </a:spcBef>
              <a:spcAft>
                <a:spcPts val="0"/>
              </a:spcAft>
              <a:buClr>
                <a:srgbClr val="EFEFEF"/>
              </a:buClr>
              <a:buSzPts val="2700"/>
              <a:buFont typeface="Roboto"/>
              <a:buChar char="❏"/>
            </a:pPr>
            <a:r>
              <a:rPr lang="en" sz="27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27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Surrealistic</a:t>
            </a:r>
            <a:r>
              <a:rPr lang="en" sz="27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 art is characterized by dream-like visuals, the use of symbolism, and collage images.</a:t>
            </a:r>
            <a:endParaRPr sz="27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435250" y="15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>
                <a:solidFill>
                  <a:srgbClr val="D9D9D9"/>
                </a:solidFill>
              </a:rPr>
              <a:t>Characteristics</a:t>
            </a:r>
            <a:r>
              <a:rPr lang="en" sz="3920">
                <a:solidFill>
                  <a:srgbClr val="D9D9D9"/>
                </a:solidFill>
              </a:rPr>
              <a:t> of</a:t>
            </a:r>
            <a:r>
              <a:rPr lang="en" sz="3920"/>
              <a:t> </a:t>
            </a:r>
            <a:r>
              <a:rPr lang="en" sz="3920">
                <a:latin typeface="Merriweather"/>
                <a:ea typeface="Merriweather"/>
                <a:cs typeface="Merriweather"/>
                <a:sym typeface="Merriweather"/>
              </a:rPr>
              <a:t>S</a:t>
            </a:r>
            <a:r>
              <a:rPr lang="en" sz="3920">
                <a:latin typeface="Amatic SC"/>
                <a:ea typeface="Amatic SC"/>
                <a:cs typeface="Amatic SC"/>
                <a:sym typeface="Amatic SC"/>
              </a:rPr>
              <a:t>u</a:t>
            </a:r>
            <a:r>
              <a:rPr lang="en" sz="3920"/>
              <a:t>r</a:t>
            </a:r>
            <a:r>
              <a:rPr lang="en" sz="3920">
                <a:latin typeface="Courier New"/>
                <a:ea typeface="Courier New"/>
                <a:cs typeface="Courier New"/>
                <a:sym typeface="Courier New"/>
              </a:rPr>
              <a:t>r</a:t>
            </a:r>
            <a:r>
              <a:rPr lang="en" sz="3920">
                <a:latin typeface="Anton"/>
                <a:ea typeface="Anton"/>
                <a:cs typeface="Anton"/>
                <a:sym typeface="Anton"/>
              </a:rPr>
              <a:t>e</a:t>
            </a:r>
            <a:r>
              <a:rPr lang="en" sz="3920">
                <a:latin typeface="Caveat"/>
                <a:ea typeface="Caveat"/>
                <a:cs typeface="Caveat"/>
                <a:sym typeface="Caveat"/>
              </a:rPr>
              <a:t>a</a:t>
            </a:r>
            <a:r>
              <a:rPr lang="en" sz="3920">
                <a:latin typeface="Courier New"/>
                <a:ea typeface="Courier New"/>
                <a:cs typeface="Courier New"/>
                <a:sym typeface="Courier New"/>
              </a:rPr>
              <a:t>l</a:t>
            </a:r>
            <a:r>
              <a:rPr lang="en" sz="3920">
                <a:latin typeface="Comfortaa"/>
                <a:ea typeface="Comfortaa"/>
                <a:cs typeface="Comfortaa"/>
                <a:sym typeface="Comfortaa"/>
              </a:rPr>
              <a:t>i</a:t>
            </a:r>
            <a:r>
              <a:rPr lang="en" sz="3920">
                <a:latin typeface="Lora"/>
                <a:ea typeface="Lora"/>
                <a:cs typeface="Lora"/>
                <a:sym typeface="Lora"/>
              </a:rPr>
              <a:t>s</a:t>
            </a:r>
            <a:r>
              <a:rPr lang="en" sz="3920">
                <a:latin typeface="Lobster"/>
                <a:ea typeface="Lobster"/>
                <a:cs typeface="Lobster"/>
                <a:sym typeface="Lobster"/>
              </a:rPr>
              <a:t>m</a:t>
            </a:r>
            <a:endParaRPr sz="392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927875"/>
            <a:ext cx="8520600" cy="39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Juxtaposition </a:t>
            </a:r>
            <a:r>
              <a:rPr lang="en" sz="2100"/>
              <a:t>- is the placement of two or more things side by side, often in order to bring out their differences.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Humor</a:t>
            </a:r>
            <a:endParaRPr sz="2100">
              <a:solidFill>
                <a:srgbClr val="F3F3F3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Scale </a:t>
            </a:r>
            <a:r>
              <a:rPr lang="en" sz="2100"/>
              <a:t>- variation of sizes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Chaos</a:t>
            </a:r>
            <a:endParaRPr sz="2100">
              <a:solidFill>
                <a:srgbClr val="F3F3F3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Fantasy</a:t>
            </a:r>
            <a:endParaRPr sz="2100">
              <a:solidFill>
                <a:srgbClr val="F3F3F3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Irrationality - </a:t>
            </a:r>
            <a:r>
              <a:rPr lang="en" sz="2100">
                <a:solidFill>
                  <a:srgbClr val="999999"/>
                </a:solidFill>
              </a:rPr>
              <a:t>doesn’t make sense</a:t>
            </a:r>
            <a:endParaRPr sz="2100">
              <a:solidFill>
                <a:srgbClr val="999999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Dreams </a:t>
            </a:r>
            <a:endParaRPr sz="2100">
              <a:solidFill>
                <a:srgbClr val="F3F3F3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Fears</a:t>
            </a:r>
            <a:endParaRPr sz="2100">
              <a:solidFill>
                <a:srgbClr val="F3F3F3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100"/>
              <a:buChar char="●"/>
            </a:pPr>
            <a:r>
              <a:rPr lang="en" sz="2100">
                <a:solidFill>
                  <a:srgbClr val="F3F3F3"/>
                </a:solidFill>
              </a:rPr>
              <a:t>Symbols </a:t>
            </a:r>
            <a:endParaRPr sz="21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Juxtaposition: 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90275" y="1725150"/>
            <a:ext cx="2630700" cy="8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tree-natural and growing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186" y="400088"/>
            <a:ext cx="3531626" cy="44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6412575" y="3526300"/>
            <a:ext cx="2630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</a:rPr>
              <a:t>An atomic </a:t>
            </a:r>
            <a:r>
              <a:rPr lang="en" sz="1800">
                <a:solidFill>
                  <a:srgbClr val="999999"/>
                </a:solidFill>
              </a:rPr>
              <a:t>explosion- destructive, reaction of humanity</a:t>
            </a:r>
            <a:endParaRPr sz="1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Scale: 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301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Scale refers to the size of an object (a whole) in relationship to another object (another whole).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clothes pin (usually small) has been enlarged to change the appearance of the land, making it look smaller. 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675" y="255800"/>
            <a:ext cx="4599900" cy="451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Irrationality: 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123525" y="1152475"/>
            <a:ext cx="222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" sz="2000">
                <a:solidFill>
                  <a:srgbClr val="666666"/>
                </a:solidFill>
              </a:rPr>
              <a:t>A city on top of a whale</a:t>
            </a:r>
            <a:endParaRPr sz="2000">
              <a:solidFill>
                <a:srgbClr val="666666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●"/>
            </a:pPr>
            <a:r>
              <a:rPr lang="en" sz="2000">
                <a:solidFill>
                  <a:srgbClr val="999999"/>
                </a:solidFill>
              </a:rPr>
              <a:t>Underwater or above land?</a:t>
            </a:r>
            <a:endParaRPr sz="2000">
              <a:solidFill>
                <a:srgbClr val="999999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00"/>
              <a:buChar char="●"/>
            </a:pPr>
            <a:r>
              <a:rPr lang="en" sz="2000">
                <a:solidFill>
                  <a:srgbClr val="B7B7B7"/>
                </a:solidFill>
              </a:rPr>
              <a:t>Beach underwater?</a:t>
            </a:r>
            <a:endParaRPr sz="2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CCCCCC"/>
                </a:solidFill>
              </a:rPr>
              <a:t>It doesn’t make sense!</a:t>
            </a:r>
            <a:endParaRPr>
              <a:solidFill>
                <a:srgbClr val="CCCCCC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175" y="445013"/>
            <a:ext cx="6398125" cy="39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310200" y="19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Wangechi Mutu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b="0" l="28775" r="27043" t="12937"/>
          <a:stretch/>
        </p:blipFill>
        <p:spPr>
          <a:xfrm>
            <a:off x="101075" y="94000"/>
            <a:ext cx="2425750" cy="30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3450" y="767775"/>
            <a:ext cx="3097929" cy="403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1175" y="791913"/>
            <a:ext cx="3097924" cy="3981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2010463" y="276575"/>
            <a:ext cx="308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Julien Pacaud</a:t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0" l="17156" r="7228" t="0"/>
          <a:stretch/>
        </p:blipFill>
        <p:spPr>
          <a:xfrm>
            <a:off x="134775" y="67400"/>
            <a:ext cx="1686600" cy="222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725" y="2078825"/>
            <a:ext cx="4145100" cy="28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3200" y="127025"/>
            <a:ext cx="3774950" cy="48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783350" y="108100"/>
            <a:ext cx="462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 Peters</a:t>
            </a:r>
            <a:endParaRPr/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600" y="195700"/>
            <a:ext cx="3801676" cy="475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775" y="799237"/>
            <a:ext cx="3298301" cy="412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