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5" roundtripDataSignature="AMtx7miGx3Re8ZXNC7eddIW5KiOOkvVZ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" name="Google Shape;20;p1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1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1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1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" name="Google Shape;4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hyperlink" Target="https://www.youtube.com/watch?v=RR_218EtLJU" TargetMode="External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pbvdThLHoiY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idx="1" type="subTitle"/>
          </p:nvPr>
        </p:nvSpPr>
        <p:spPr>
          <a:xfrm>
            <a:off x="311700" y="41256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The History of Papermaking</a:t>
            </a:r>
            <a:endParaRPr/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14400" y="203650"/>
            <a:ext cx="5115199" cy="38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61" name="Google Shape;61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We will discover the history of making paper.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</a:pPr>
            <a:r>
              <a:rPr lang="en" sz="2400">
                <a:solidFill>
                  <a:srgbClr val="FFFFFF"/>
                </a:solidFill>
              </a:rPr>
              <a:t>We will experiment with two techniques of paper making; both traditional techniques, and modern.</a:t>
            </a:r>
            <a:endParaRPr sz="2400">
              <a:solidFill>
                <a:srgbClr val="FFFFFF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The traditional method will be used for a future project with your history teacher.</a:t>
            </a:r>
            <a:endParaRPr sz="2400">
              <a:solidFill>
                <a:srgbClr val="FFFFFF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Using the modern method, we will attempt to create “paintings” using paper pulp.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"/>
          <p:cNvSpPr txBox="1"/>
          <p:nvPr>
            <p:ph type="title"/>
          </p:nvPr>
        </p:nvSpPr>
        <p:spPr>
          <a:xfrm>
            <a:off x="1266275" y="310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Did you know?!</a:t>
            </a:r>
            <a:endParaRPr/>
          </a:p>
        </p:txBody>
      </p:sp>
      <p:sp>
        <p:nvSpPr>
          <p:cNvPr id="67" name="Google Shape;67;p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300"/>
              <a:buChar char="●"/>
            </a:pPr>
            <a:r>
              <a:rPr lang="en" sz="1900">
                <a:solidFill>
                  <a:srgbClr val="CCCCCC"/>
                </a:solidFill>
              </a:rPr>
              <a:t>The history of making paper dates back to over 2000 years!</a:t>
            </a:r>
            <a:endParaRPr sz="1900">
              <a:solidFill>
                <a:srgbClr val="CCCCCC"/>
              </a:solidFill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900"/>
              <a:buChar char="○"/>
            </a:pPr>
            <a:r>
              <a:rPr lang="en" sz="1900">
                <a:solidFill>
                  <a:srgbClr val="CCCCCC"/>
                </a:solidFill>
              </a:rPr>
              <a:t>Before paper, people communicated through pictures and symbols etched on stone, bones, cave walls, or clay tablets.</a:t>
            </a:r>
            <a:endParaRPr sz="1900">
              <a:solidFill>
                <a:srgbClr val="CCCCCC"/>
              </a:solidFill>
            </a:endParaRPr>
          </a:p>
        </p:txBody>
      </p:sp>
      <p:sp>
        <p:nvSpPr>
          <p:cNvPr id="68" name="Google Shape;68;p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 b="0" l="0" r="0" t="20520"/>
          <a:stretch/>
        </p:blipFill>
        <p:spPr>
          <a:xfrm>
            <a:off x="5503125" y="426775"/>
            <a:ext cx="2784900" cy="20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6298" y="2627898"/>
            <a:ext cx="3596575" cy="201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/>
          <p:nvPr>
            <p:ph type="title"/>
          </p:nvPr>
        </p:nvSpPr>
        <p:spPr>
          <a:xfrm>
            <a:off x="1378575" y="445025"/>
            <a:ext cx="138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Who?</a:t>
            </a:r>
            <a:endParaRPr/>
          </a:p>
        </p:txBody>
      </p:sp>
      <p:sp>
        <p:nvSpPr>
          <p:cNvPr id="76" name="Google Shape;76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Paper as we know it today was first made in Lei-Yang, China. </a:t>
            </a:r>
            <a:endParaRPr sz="2300"/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000"/>
              <a:buChar char="○"/>
            </a:pPr>
            <a:r>
              <a:rPr lang="en" sz="2000">
                <a:solidFill>
                  <a:srgbClr val="B7B7B7"/>
                </a:solidFill>
              </a:rPr>
              <a:t>mixed mulberry bark, hemp leaves and rags with water, mashed it into </a:t>
            </a:r>
            <a:r>
              <a:rPr b="1" lang="en" sz="2000">
                <a:solidFill>
                  <a:srgbClr val="FFFFFF"/>
                </a:solidFill>
              </a:rPr>
              <a:t>pulp</a:t>
            </a:r>
            <a:r>
              <a:rPr lang="en" sz="2000">
                <a:solidFill>
                  <a:srgbClr val="B7B7B7"/>
                </a:solidFill>
              </a:rPr>
              <a:t>, pressed out the liquid, and hung the thin mat to dry in the sun.</a:t>
            </a:r>
            <a:endParaRPr sz="2000">
              <a:solidFill>
                <a:srgbClr val="B7B7B7"/>
              </a:solidFill>
            </a:endParaRPr>
          </a:p>
        </p:txBody>
      </p:sp>
      <p:sp>
        <p:nvSpPr>
          <p:cNvPr id="77" name="Google Shape;77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7850" y="1212194"/>
            <a:ext cx="4384450" cy="23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/>
          <p:nvPr>
            <p:ph type="title"/>
          </p:nvPr>
        </p:nvSpPr>
        <p:spPr>
          <a:xfrm>
            <a:off x="3857550" y="231650"/>
            <a:ext cx="142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What?</a:t>
            </a:r>
            <a:endParaRPr/>
          </a:p>
        </p:txBody>
      </p:sp>
      <p:sp>
        <p:nvSpPr>
          <p:cNvPr id="84" name="Google Shape;84;p5"/>
          <p:cNvSpPr txBox="1"/>
          <p:nvPr>
            <p:ph idx="1" type="body"/>
          </p:nvPr>
        </p:nvSpPr>
        <p:spPr>
          <a:xfrm>
            <a:off x="931475" y="10207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600"/>
              <a:t>       Pulp </a:t>
            </a:r>
            <a:endParaRPr sz="3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6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3600"/>
          </a:p>
        </p:txBody>
      </p:sp>
      <p:sp>
        <p:nvSpPr>
          <p:cNvPr id="85" name="Google Shape;85;p5"/>
          <p:cNvSpPr txBox="1"/>
          <p:nvPr>
            <p:ph idx="2" type="body"/>
          </p:nvPr>
        </p:nvSpPr>
        <p:spPr>
          <a:xfrm>
            <a:off x="5144100" y="10207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 sz="3600"/>
              <a:t>       Deckle</a:t>
            </a:r>
            <a:endParaRPr/>
          </a:p>
        </p:txBody>
      </p:sp>
      <p:pic>
        <p:nvPicPr>
          <p:cNvPr id="86" name="Google Shape;8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800" y="1748613"/>
            <a:ext cx="3762450" cy="297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6450" y="1782138"/>
            <a:ext cx="2907650" cy="29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050" y="0"/>
            <a:ext cx="2874976" cy="19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900" y="1534800"/>
            <a:ext cx="1934825" cy="290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2725" y="3526325"/>
            <a:ext cx="2635076" cy="19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8800" y="2964825"/>
            <a:ext cx="2316475" cy="17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85750" y="1114775"/>
            <a:ext cx="2396875" cy="17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79824" y="-164026"/>
            <a:ext cx="2396875" cy="159501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6"/>
          <p:cNvSpPr txBox="1"/>
          <p:nvPr/>
        </p:nvSpPr>
        <p:spPr>
          <a:xfrm>
            <a:off x="867900" y="550275"/>
            <a:ext cx="113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 1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 txBox="1"/>
          <p:nvPr/>
        </p:nvSpPr>
        <p:spPr>
          <a:xfrm>
            <a:off x="595200" y="3200650"/>
            <a:ext cx="8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 2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 txBox="1"/>
          <p:nvPr/>
        </p:nvSpPr>
        <p:spPr>
          <a:xfrm>
            <a:off x="3664763" y="3615025"/>
            <a:ext cx="102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 3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 txBox="1"/>
          <p:nvPr/>
        </p:nvSpPr>
        <p:spPr>
          <a:xfrm>
            <a:off x="7108825" y="2964825"/>
            <a:ext cx="84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 4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 txBox="1"/>
          <p:nvPr/>
        </p:nvSpPr>
        <p:spPr>
          <a:xfrm>
            <a:off x="7108825" y="1313950"/>
            <a:ext cx="102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 5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"/>
          <p:cNvSpPr txBox="1"/>
          <p:nvPr/>
        </p:nvSpPr>
        <p:spPr>
          <a:xfrm>
            <a:off x="4414500" y="550275"/>
            <a:ext cx="102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STEP 6</a:t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2913575" y="1987750"/>
            <a:ext cx="2186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Traditional Paper Making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Modern Paper Making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3200" u="sng">
                <a:solidFill>
                  <a:schemeClr val="hlink"/>
                </a:solidFill>
                <a:hlinkClick r:id="rId3"/>
              </a:rPr>
              <a:t>Hong Hong</a:t>
            </a:r>
            <a:endParaRPr sz="3900"/>
          </a:p>
        </p:txBody>
      </p:sp>
      <p:pic>
        <p:nvPicPr>
          <p:cNvPr id="111" name="Google Shape;11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8900" y="220676"/>
            <a:ext cx="5632650" cy="470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Traditional</a:t>
            </a:r>
            <a:endParaRPr/>
          </a:p>
        </p:txBody>
      </p:sp>
      <p:sp>
        <p:nvSpPr>
          <p:cNvPr id="117" name="Google Shape;11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8" name="Google Shape;11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06750" y="1427277"/>
            <a:ext cx="4187675" cy="23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775" y="1427275"/>
            <a:ext cx="3799051" cy="25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Modern</a:t>
            </a:r>
            <a:endParaRPr/>
          </a:p>
        </p:txBody>
      </p:sp>
      <p:sp>
        <p:nvSpPr>
          <p:cNvPr id="125" name="Google Shape;125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26" name="Google Shape;1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7850" y="822850"/>
            <a:ext cx="3026675" cy="37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100" y="1370602"/>
            <a:ext cx="2605575" cy="260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9"/>
          <p:cNvPicPr preferRelativeResize="0"/>
          <p:nvPr/>
        </p:nvPicPr>
        <p:blipFill rotWithShape="1">
          <a:blip r:embed="rId5">
            <a:alphaModFix/>
          </a:blip>
          <a:srcRect b="10071" l="5281" r="7844" t="6960"/>
          <a:stretch/>
        </p:blipFill>
        <p:spPr>
          <a:xfrm>
            <a:off x="5946775" y="1362114"/>
            <a:ext cx="2885525" cy="280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