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Caveat"/>
      <p:regular r:id="rId17"/>
      <p:bold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Caveat-regular.fntdata"/><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font" Target="fonts/Caveat-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7ad2b0d9a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ad2b0d9a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ca7f57810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ca7f57810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ca7f5781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ca7f5781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7ad2b0d9a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7ad2b0d9a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7ad2b0d9a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7ad2b0d9a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7ad2b0d9a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7ad2b0d9a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7ad2b0d9a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7ad2b0d9a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7ad2b0d9a6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7ad2b0d9a6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7ad2b0d9a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ad2b0d9a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7ad2b0d9a6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ad2b0d9a6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221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12700">
                <a:solidFill>
                  <a:srgbClr val="783F04"/>
                </a:solidFill>
                <a:latin typeface="Caveat"/>
                <a:ea typeface="Caveat"/>
                <a:cs typeface="Caveat"/>
                <a:sym typeface="Caveat"/>
              </a:rPr>
              <a:t>I</a:t>
            </a:r>
            <a:r>
              <a:rPr b="1" lang="en" sz="12700">
                <a:solidFill>
                  <a:srgbClr val="B45F06"/>
                </a:solidFill>
                <a:latin typeface="Caveat"/>
                <a:ea typeface="Caveat"/>
                <a:cs typeface="Caveat"/>
                <a:sym typeface="Caveat"/>
              </a:rPr>
              <a:t>d</a:t>
            </a:r>
            <a:r>
              <a:rPr b="1" lang="en" sz="12700">
                <a:solidFill>
                  <a:srgbClr val="E69138"/>
                </a:solidFill>
                <a:latin typeface="Caveat"/>
                <a:ea typeface="Caveat"/>
                <a:cs typeface="Caveat"/>
                <a:sym typeface="Caveat"/>
              </a:rPr>
              <a:t>e</a:t>
            </a:r>
            <a:r>
              <a:rPr b="1" lang="en" sz="12700">
                <a:solidFill>
                  <a:srgbClr val="F6B26B"/>
                </a:solidFill>
                <a:latin typeface="Caveat"/>
                <a:ea typeface="Caveat"/>
                <a:cs typeface="Caveat"/>
                <a:sym typeface="Caveat"/>
              </a:rPr>
              <a:t>n</a:t>
            </a:r>
            <a:r>
              <a:rPr b="1" lang="en" sz="12700">
                <a:solidFill>
                  <a:srgbClr val="F9CB9C"/>
                </a:solidFill>
                <a:latin typeface="Caveat"/>
                <a:ea typeface="Caveat"/>
                <a:cs typeface="Caveat"/>
                <a:sym typeface="Caveat"/>
              </a:rPr>
              <a:t>t</a:t>
            </a:r>
            <a:r>
              <a:rPr b="1" lang="en" sz="12700">
                <a:solidFill>
                  <a:srgbClr val="FCE5CD"/>
                </a:solidFill>
                <a:latin typeface="Caveat"/>
                <a:ea typeface="Caveat"/>
                <a:cs typeface="Caveat"/>
                <a:sym typeface="Caveat"/>
              </a:rPr>
              <a:t>i</a:t>
            </a:r>
            <a:r>
              <a:rPr b="1" lang="en" sz="12700">
                <a:solidFill>
                  <a:srgbClr val="FFF2CC"/>
                </a:solidFill>
                <a:latin typeface="Caveat"/>
                <a:ea typeface="Caveat"/>
                <a:cs typeface="Caveat"/>
                <a:sym typeface="Caveat"/>
              </a:rPr>
              <a:t>t</a:t>
            </a:r>
            <a:r>
              <a:rPr b="1" lang="en" sz="12700">
                <a:solidFill>
                  <a:srgbClr val="F4CCCC"/>
                </a:solidFill>
                <a:latin typeface="Caveat"/>
                <a:ea typeface="Caveat"/>
                <a:cs typeface="Caveat"/>
                <a:sym typeface="Caveat"/>
              </a:rPr>
              <a:t>y</a:t>
            </a:r>
            <a:endParaRPr b="1" sz="12700">
              <a:solidFill>
                <a:srgbClr val="F4CCCC"/>
              </a:solidFill>
              <a:latin typeface="Caveat"/>
              <a:ea typeface="Caveat"/>
              <a:cs typeface="Caveat"/>
              <a:sym typeface="Caveat"/>
            </a:endParaRPr>
          </a:p>
        </p:txBody>
      </p:sp>
      <p:pic>
        <p:nvPicPr>
          <p:cNvPr id="55" name="Google Shape;55;p13"/>
          <p:cNvPicPr preferRelativeResize="0"/>
          <p:nvPr/>
        </p:nvPicPr>
        <p:blipFill rotWithShape="1">
          <a:blip r:embed="rId3">
            <a:alphaModFix/>
          </a:blip>
          <a:srcRect b="7163" l="2340" r="-2340" t="23358"/>
          <a:stretch/>
        </p:blipFill>
        <p:spPr>
          <a:xfrm>
            <a:off x="1288512" y="2887425"/>
            <a:ext cx="7016174" cy="2256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31" name="Google Shape;131;p2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32" name="Google Shape;132;p22"/>
          <p:cNvPicPr preferRelativeResize="0"/>
          <p:nvPr/>
        </p:nvPicPr>
        <p:blipFill>
          <a:blip r:embed="rId3">
            <a:alphaModFix/>
          </a:blip>
          <a:stretch>
            <a:fillRect/>
          </a:stretch>
        </p:blipFill>
        <p:spPr>
          <a:xfrm>
            <a:off x="495900" y="214525"/>
            <a:ext cx="3469075" cy="4625449"/>
          </a:xfrm>
          <a:prstGeom prst="rect">
            <a:avLst/>
          </a:prstGeom>
          <a:noFill/>
          <a:ln>
            <a:noFill/>
          </a:ln>
        </p:spPr>
      </p:pic>
      <p:pic>
        <p:nvPicPr>
          <p:cNvPr id="133" name="Google Shape;133;p22"/>
          <p:cNvPicPr preferRelativeResize="0"/>
          <p:nvPr/>
        </p:nvPicPr>
        <p:blipFill>
          <a:blip r:embed="rId4">
            <a:alphaModFix/>
          </a:blip>
          <a:stretch>
            <a:fillRect/>
          </a:stretch>
        </p:blipFill>
        <p:spPr>
          <a:xfrm>
            <a:off x="4923775" y="303512"/>
            <a:ext cx="3402351" cy="45364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9" name="Google Shape;139;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0" name="Google Shape;140;p23"/>
          <p:cNvPicPr preferRelativeResize="0"/>
          <p:nvPr/>
        </p:nvPicPr>
        <p:blipFill>
          <a:blip r:embed="rId3">
            <a:alphaModFix/>
          </a:blip>
          <a:stretch>
            <a:fillRect/>
          </a:stretch>
        </p:blipFill>
        <p:spPr>
          <a:xfrm>
            <a:off x="2845587" y="336900"/>
            <a:ext cx="3452824" cy="4469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209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4020">
                <a:solidFill>
                  <a:srgbClr val="783F04"/>
                </a:solidFill>
                <a:latin typeface="Caveat"/>
                <a:ea typeface="Caveat"/>
                <a:cs typeface="Caveat"/>
                <a:sym typeface="Caveat"/>
              </a:rPr>
              <a:t>What is Identity?</a:t>
            </a:r>
            <a:endParaRPr b="1" sz="4020">
              <a:solidFill>
                <a:srgbClr val="783F04"/>
              </a:solidFill>
              <a:latin typeface="Caveat"/>
              <a:ea typeface="Caveat"/>
              <a:cs typeface="Caveat"/>
              <a:sym typeface="Caveat"/>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rgbClr val="F9CB9C"/>
              </a:buClr>
              <a:buSzPts val="1700"/>
              <a:buFont typeface="Comic Sans MS"/>
              <a:buChar char="●"/>
            </a:pPr>
            <a:r>
              <a:rPr lang="en" sz="1700">
                <a:solidFill>
                  <a:srgbClr val="F9CB9C"/>
                </a:solidFill>
                <a:latin typeface="Comic Sans MS"/>
                <a:ea typeface="Comic Sans MS"/>
                <a:cs typeface="Comic Sans MS"/>
                <a:sym typeface="Comic Sans MS"/>
              </a:rPr>
              <a:t>Who you are, the way you think about yourself, the way you are viewed by the world and the characteristics that define you.</a:t>
            </a:r>
            <a:endParaRPr sz="1700">
              <a:solidFill>
                <a:srgbClr val="F9CB9C"/>
              </a:solidFill>
              <a:latin typeface="Comic Sans MS"/>
              <a:ea typeface="Comic Sans MS"/>
              <a:cs typeface="Comic Sans MS"/>
              <a:sym typeface="Comic Sans MS"/>
            </a:endParaRPr>
          </a:p>
          <a:p>
            <a:pPr indent="-336550" lvl="0" marL="457200" rtl="0" algn="l">
              <a:spcBef>
                <a:spcPts val="0"/>
              </a:spcBef>
              <a:spcAft>
                <a:spcPts val="0"/>
              </a:spcAft>
              <a:buClr>
                <a:srgbClr val="F9CB9C"/>
              </a:buClr>
              <a:buSzPts val="1700"/>
              <a:buFont typeface="Comic Sans MS"/>
              <a:buChar char="●"/>
            </a:pPr>
            <a:r>
              <a:rPr lang="en" sz="1700">
                <a:solidFill>
                  <a:srgbClr val="F9CB9C"/>
                </a:solidFill>
                <a:latin typeface="Comic Sans MS"/>
                <a:ea typeface="Comic Sans MS"/>
                <a:cs typeface="Comic Sans MS"/>
                <a:sym typeface="Comic Sans MS"/>
              </a:rPr>
              <a:t>Identity is anything and everything about a person that makes them who they are.</a:t>
            </a:r>
            <a:endParaRPr sz="1700">
              <a:solidFill>
                <a:srgbClr val="F9CB9C"/>
              </a:solidFill>
              <a:latin typeface="Comic Sans MS"/>
              <a:ea typeface="Comic Sans MS"/>
              <a:cs typeface="Comic Sans MS"/>
              <a:sym typeface="Comic Sans MS"/>
            </a:endParaRPr>
          </a:p>
          <a:p>
            <a:pPr indent="-336550" lvl="1" marL="914400" rtl="0" algn="l">
              <a:spcBef>
                <a:spcPts val="0"/>
              </a:spcBef>
              <a:spcAft>
                <a:spcPts val="0"/>
              </a:spcAft>
              <a:buClr>
                <a:srgbClr val="F9CB9C"/>
              </a:buClr>
              <a:buSzPts val="1700"/>
              <a:buFont typeface="Comic Sans MS"/>
              <a:buChar char="○"/>
            </a:pPr>
            <a:r>
              <a:rPr lang="en" sz="1700">
                <a:solidFill>
                  <a:srgbClr val="F9CB9C"/>
                </a:solidFill>
                <a:latin typeface="Comic Sans MS"/>
                <a:ea typeface="Comic Sans MS"/>
                <a:cs typeface="Comic Sans MS"/>
                <a:sym typeface="Comic Sans MS"/>
              </a:rPr>
              <a:t>Race</a:t>
            </a:r>
            <a:endParaRPr sz="1700">
              <a:solidFill>
                <a:srgbClr val="F9CB9C"/>
              </a:solidFill>
              <a:latin typeface="Comic Sans MS"/>
              <a:ea typeface="Comic Sans MS"/>
              <a:cs typeface="Comic Sans MS"/>
              <a:sym typeface="Comic Sans MS"/>
            </a:endParaRPr>
          </a:p>
          <a:p>
            <a:pPr indent="-336550" lvl="1" marL="914400" rtl="0" algn="l">
              <a:spcBef>
                <a:spcPts val="0"/>
              </a:spcBef>
              <a:spcAft>
                <a:spcPts val="0"/>
              </a:spcAft>
              <a:buClr>
                <a:srgbClr val="F9CB9C"/>
              </a:buClr>
              <a:buSzPts val="1700"/>
              <a:buFont typeface="Comic Sans MS"/>
              <a:buChar char="○"/>
            </a:pPr>
            <a:r>
              <a:rPr lang="en" sz="1700">
                <a:solidFill>
                  <a:srgbClr val="F9CB9C"/>
                </a:solidFill>
                <a:latin typeface="Comic Sans MS"/>
                <a:ea typeface="Comic Sans MS"/>
                <a:cs typeface="Comic Sans MS"/>
                <a:sym typeface="Comic Sans MS"/>
              </a:rPr>
              <a:t>Gender</a:t>
            </a:r>
            <a:endParaRPr sz="1700">
              <a:solidFill>
                <a:srgbClr val="F9CB9C"/>
              </a:solidFill>
              <a:latin typeface="Comic Sans MS"/>
              <a:ea typeface="Comic Sans MS"/>
              <a:cs typeface="Comic Sans MS"/>
              <a:sym typeface="Comic Sans MS"/>
            </a:endParaRPr>
          </a:p>
          <a:p>
            <a:pPr indent="-336550" lvl="1" marL="914400" rtl="0" algn="l">
              <a:spcBef>
                <a:spcPts val="0"/>
              </a:spcBef>
              <a:spcAft>
                <a:spcPts val="0"/>
              </a:spcAft>
              <a:buClr>
                <a:srgbClr val="F9CB9C"/>
              </a:buClr>
              <a:buSzPts val="1700"/>
              <a:buFont typeface="Comic Sans MS"/>
              <a:buChar char="○"/>
            </a:pPr>
            <a:r>
              <a:rPr lang="en" sz="1700">
                <a:solidFill>
                  <a:srgbClr val="F9CB9C"/>
                </a:solidFill>
                <a:latin typeface="Comic Sans MS"/>
                <a:ea typeface="Comic Sans MS"/>
                <a:cs typeface="Comic Sans MS"/>
                <a:sym typeface="Comic Sans MS"/>
              </a:rPr>
              <a:t>Cultural background</a:t>
            </a:r>
            <a:endParaRPr sz="1700">
              <a:solidFill>
                <a:srgbClr val="F9CB9C"/>
              </a:solidFill>
              <a:latin typeface="Comic Sans MS"/>
              <a:ea typeface="Comic Sans MS"/>
              <a:cs typeface="Comic Sans MS"/>
              <a:sym typeface="Comic Sans MS"/>
            </a:endParaRPr>
          </a:p>
          <a:p>
            <a:pPr indent="-336550" lvl="1" marL="914400" rtl="0" algn="l">
              <a:spcBef>
                <a:spcPts val="0"/>
              </a:spcBef>
              <a:spcAft>
                <a:spcPts val="0"/>
              </a:spcAft>
              <a:buClr>
                <a:srgbClr val="F9CB9C"/>
              </a:buClr>
              <a:buSzPts val="1700"/>
              <a:buFont typeface="Comic Sans MS"/>
              <a:buChar char="○"/>
            </a:pPr>
            <a:r>
              <a:rPr lang="en" sz="1700">
                <a:solidFill>
                  <a:srgbClr val="F9CB9C"/>
                </a:solidFill>
                <a:latin typeface="Comic Sans MS"/>
                <a:ea typeface="Comic Sans MS"/>
                <a:cs typeface="Comic Sans MS"/>
                <a:sym typeface="Comic Sans MS"/>
              </a:rPr>
              <a:t>Personality</a:t>
            </a:r>
            <a:endParaRPr sz="1700">
              <a:solidFill>
                <a:srgbClr val="F9CB9C"/>
              </a:solidFill>
              <a:latin typeface="Comic Sans MS"/>
              <a:ea typeface="Comic Sans MS"/>
              <a:cs typeface="Comic Sans MS"/>
              <a:sym typeface="Comic Sans MS"/>
            </a:endParaRPr>
          </a:p>
          <a:p>
            <a:pPr indent="-336550" lvl="1" marL="914400" rtl="0" algn="l">
              <a:spcBef>
                <a:spcPts val="0"/>
              </a:spcBef>
              <a:spcAft>
                <a:spcPts val="0"/>
              </a:spcAft>
              <a:buClr>
                <a:srgbClr val="F9CB9C"/>
              </a:buClr>
              <a:buSzPts val="1700"/>
              <a:buFont typeface="Comic Sans MS"/>
              <a:buChar char="○"/>
            </a:pPr>
            <a:r>
              <a:rPr lang="en" sz="1700">
                <a:solidFill>
                  <a:srgbClr val="F9CB9C"/>
                </a:solidFill>
                <a:latin typeface="Comic Sans MS"/>
                <a:ea typeface="Comic Sans MS"/>
                <a:cs typeface="Comic Sans MS"/>
                <a:sym typeface="Comic Sans MS"/>
              </a:rPr>
              <a:t>Nationality</a:t>
            </a:r>
            <a:endParaRPr sz="1700">
              <a:solidFill>
                <a:srgbClr val="F9CB9C"/>
              </a:solidFill>
              <a:latin typeface="Comic Sans MS"/>
              <a:ea typeface="Comic Sans MS"/>
              <a:cs typeface="Comic Sans MS"/>
              <a:sym typeface="Comic Sans MS"/>
            </a:endParaRPr>
          </a:p>
          <a:p>
            <a:pPr indent="-336550" lvl="1" marL="914400" rtl="0" algn="l">
              <a:spcBef>
                <a:spcPts val="0"/>
              </a:spcBef>
              <a:spcAft>
                <a:spcPts val="0"/>
              </a:spcAft>
              <a:buClr>
                <a:srgbClr val="F9CB9C"/>
              </a:buClr>
              <a:buSzPts val="1700"/>
              <a:buFont typeface="Comic Sans MS"/>
              <a:buChar char="○"/>
            </a:pPr>
            <a:r>
              <a:rPr lang="en" sz="1700">
                <a:solidFill>
                  <a:srgbClr val="F9CB9C"/>
                </a:solidFill>
                <a:latin typeface="Comic Sans MS"/>
                <a:ea typeface="Comic Sans MS"/>
                <a:cs typeface="Comic Sans MS"/>
                <a:sym typeface="Comic Sans MS"/>
              </a:rPr>
              <a:t>Beliefs </a:t>
            </a:r>
            <a:endParaRPr sz="1700">
              <a:solidFill>
                <a:srgbClr val="F9CB9C"/>
              </a:solidFill>
              <a:latin typeface="Comic Sans MS"/>
              <a:ea typeface="Comic Sans MS"/>
              <a:cs typeface="Comic Sans MS"/>
              <a:sym typeface="Comic Sans MS"/>
            </a:endParaRPr>
          </a:p>
          <a:p>
            <a:pPr indent="-336550" lvl="1" marL="914400" rtl="0" algn="l">
              <a:spcBef>
                <a:spcPts val="0"/>
              </a:spcBef>
              <a:spcAft>
                <a:spcPts val="0"/>
              </a:spcAft>
              <a:buClr>
                <a:srgbClr val="F9CB9C"/>
              </a:buClr>
              <a:buSzPts val="1700"/>
              <a:buFont typeface="Comic Sans MS"/>
              <a:buChar char="○"/>
            </a:pPr>
            <a:r>
              <a:rPr lang="en" sz="1700">
                <a:solidFill>
                  <a:srgbClr val="F9CB9C"/>
                </a:solidFill>
                <a:latin typeface="Comic Sans MS"/>
                <a:ea typeface="Comic Sans MS"/>
                <a:cs typeface="Comic Sans MS"/>
                <a:sym typeface="Comic Sans MS"/>
              </a:rPr>
              <a:t>Interests</a:t>
            </a:r>
            <a:r>
              <a:rPr lang="en" sz="1700">
                <a:solidFill>
                  <a:srgbClr val="F9CB9C"/>
                </a:solidFill>
                <a:latin typeface="Comic Sans MS"/>
                <a:ea typeface="Comic Sans MS"/>
                <a:cs typeface="Comic Sans MS"/>
                <a:sym typeface="Comic Sans MS"/>
              </a:rPr>
              <a:t> </a:t>
            </a:r>
            <a:endParaRPr sz="1700">
              <a:solidFill>
                <a:srgbClr val="F9CB9C"/>
              </a:solidFill>
              <a:latin typeface="Comic Sans MS"/>
              <a:ea typeface="Comic Sans MS"/>
              <a:cs typeface="Comic Sans MS"/>
              <a:sym typeface="Comic Sans MS"/>
            </a:endParaRPr>
          </a:p>
        </p:txBody>
      </p:sp>
      <p:pic>
        <p:nvPicPr>
          <p:cNvPr id="62" name="Google Shape;62;p14"/>
          <p:cNvPicPr preferRelativeResize="0"/>
          <p:nvPr/>
        </p:nvPicPr>
        <p:blipFill>
          <a:blip r:embed="rId3">
            <a:alphaModFix/>
          </a:blip>
          <a:stretch>
            <a:fillRect/>
          </a:stretch>
        </p:blipFill>
        <p:spPr>
          <a:xfrm>
            <a:off x="6847550" y="3345775"/>
            <a:ext cx="1903001" cy="1462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pic>
        <p:nvPicPr>
          <p:cNvPr id="68" name="Google Shape;68;p15"/>
          <p:cNvPicPr preferRelativeResize="0"/>
          <p:nvPr/>
        </p:nvPicPr>
        <p:blipFill>
          <a:blip r:embed="rId3">
            <a:alphaModFix/>
          </a:blip>
          <a:stretch>
            <a:fillRect/>
          </a:stretch>
        </p:blipFill>
        <p:spPr>
          <a:xfrm>
            <a:off x="3826750" y="280750"/>
            <a:ext cx="5005549" cy="4582000"/>
          </a:xfrm>
          <a:prstGeom prst="rect">
            <a:avLst/>
          </a:prstGeom>
          <a:noFill/>
          <a:ln>
            <a:noFill/>
          </a:ln>
        </p:spPr>
      </p:pic>
      <p:sp>
        <p:nvSpPr>
          <p:cNvPr id="69" name="Google Shape;69;p15"/>
          <p:cNvSpPr/>
          <p:nvPr/>
        </p:nvSpPr>
        <p:spPr>
          <a:xfrm>
            <a:off x="4933775" y="1328325"/>
            <a:ext cx="349500" cy="968700"/>
          </a:xfrm>
          <a:prstGeom prst="up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nvSpPr>
        <p:spPr>
          <a:xfrm>
            <a:off x="3886675" y="1490975"/>
            <a:ext cx="11487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solidFill>
                  <a:schemeClr val="lt1"/>
                </a:solidFill>
              </a:rPr>
              <a:t>13%</a:t>
            </a:r>
            <a:endParaRPr b="1" sz="3500">
              <a:solidFill>
                <a:schemeClr val="lt1"/>
              </a:solidFill>
            </a:endParaRPr>
          </a:p>
        </p:txBody>
      </p:sp>
      <p:sp>
        <p:nvSpPr>
          <p:cNvPr id="71" name="Google Shape;71;p15"/>
          <p:cNvSpPr txBox="1"/>
          <p:nvPr/>
        </p:nvSpPr>
        <p:spPr>
          <a:xfrm>
            <a:off x="469425" y="559300"/>
            <a:ext cx="30960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4CCCC"/>
                </a:solidFill>
                <a:latin typeface="Comic Sans MS"/>
                <a:ea typeface="Comic Sans MS"/>
                <a:cs typeface="Comic Sans MS"/>
                <a:sym typeface="Comic Sans MS"/>
              </a:rPr>
              <a:t>Only about 13 percent of an iceberg is visible above the water. The remaining part is submerged underwater, and you can’t see it until you move closer or go beneath the surface.</a:t>
            </a:r>
            <a:endParaRPr sz="1600">
              <a:solidFill>
                <a:srgbClr val="F4CCCC"/>
              </a:solidFill>
              <a:latin typeface="Comic Sans MS"/>
              <a:ea typeface="Comic Sans MS"/>
              <a:cs typeface="Comic Sans MS"/>
              <a:sym typeface="Comic Sans MS"/>
            </a:endParaRPr>
          </a:p>
          <a:p>
            <a:pPr indent="0" lvl="0" marL="0" rtl="0" algn="l">
              <a:spcBef>
                <a:spcPts val="0"/>
              </a:spcBef>
              <a:spcAft>
                <a:spcPts val="0"/>
              </a:spcAft>
              <a:buNone/>
            </a:pPr>
            <a:r>
              <a:t/>
            </a:r>
            <a:endParaRPr sz="1600">
              <a:solidFill>
                <a:schemeClr val="lt1"/>
              </a:solidFill>
              <a:latin typeface="Comic Sans MS"/>
              <a:ea typeface="Comic Sans MS"/>
              <a:cs typeface="Comic Sans MS"/>
              <a:sym typeface="Comic Sans MS"/>
            </a:endParaRPr>
          </a:p>
          <a:p>
            <a:pPr indent="0" lvl="0" marL="0" rtl="0" algn="l">
              <a:spcBef>
                <a:spcPts val="0"/>
              </a:spcBef>
              <a:spcAft>
                <a:spcPts val="0"/>
              </a:spcAft>
              <a:buNone/>
            </a:pPr>
            <a:r>
              <a:rPr lang="en" sz="1600">
                <a:solidFill>
                  <a:srgbClr val="FCE5CD"/>
                </a:solidFill>
                <a:latin typeface="Comic Sans MS"/>
                <a:ea typeface="Comic Sans MS"/>
                <a:cs typeface="Comic Sans MS"/>
                <a:sym typeface="Comic Sans MS"/>
              </a:rPr>
              <a:t>Similarly, only a small percentage of a person’s identity is </a:t>
            </a:r>
            <a:r>
              <a:rPr lang="en" sz="1600">
                <a:solidFill>
                  <a:srgbClr val="FCE5CD"/>
                </a:solidFill>
                <a:latin typeface="Comic Sans MS"/>
                <a:ea typeface="Comic Sans MS"/>
                <a:cs typeface="Comic Sans MS"/>
                <a:sym typeface="Comic Sans MS"/>
              </a:rPr>
              <a:t>visible</a:t>
            </a:r>
            <a:r>
              <a:rPr lang="en" sz="1600">
                <a:solidFill>
                  <a:srgbClr val="FCE5CD"/>
                </a:solidFill>
                <a:latin typeface="Comic Sans MS"/>
                <a:ea typeface="Comic Sans MS"/>
                <a:cs typeface="Comic Sans MS"/>
                <a:sym typeface="Comic Sans MS"/>
              </a:rPr>
              <a:t> at first glance. It takes getting to know them to learn and understand all of the the aspects that make up a person’s identity.</a:t>
            </a:r>
            <a:endParaRPr sz="1600">
              <a:solidFill>
                <a:srgbClr val="FCE5CD"/>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ctrTitle"/>
          </p:nvPr>
        </p:nvSpPr>
        <p:spPr>
          <a:xfrm>
            <a:off x="4705031" y="881550"/>
            <a:ext cx="2554800" cy="3290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77" name="Google Shape;77;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78" name="Google Shape;78;p16"/>
          <p:cNvPicPr preferRelativeResize="0"/>
          <p:nvPr/>
        </p:nvPicPr>
        <p:blipFill>
          <a:blip r:embed="rId3">
            <a:alphaModFix/>
          </a:blip>
          <a:stretch>
            <a:fillRect/>
          </a:stretch>
        </p:blipFill>
        <p:spPr>
          <a:xfrm>
            <a:off x="1490325" y="249762"/>
            <a:ext cx="6163350" cy="4643975"/>
          </a:xfrm>
          <a:prstGeom prst="rect">
            <a:avLst/>
          </a:prstGeom>
          <a:noFill/>
          <a:ln>
            <a:noFill/>
          </a:ln>
        </p:spPr>
      </p:pic>
      <p:sp>
        <p:nvSpPr>
          <p:cNvPr id="79" name="Google Shape;79;p16"/>
          <p:cNvSpPr/>
          <p:nvPr/>
        </p:nvSpPr>
        <p:spPr>
          <a:xfrm>
            <a:off x="4574225" y="549300"/>
            <a:ext cx="2816400" cy="3954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txBox="1"/>
          <p:nvPr/>
        </p:nvSpPr>
        <p:spPr>
          <a:xfrm>
            <a:off x="6222125" y="1647900"/>
            <a:ext cx="286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1" name="Google Shape;81;p16"/>
          <p:cNvSpPr txBox="1"/>
          <p:nvPr/>
        </p:nvSpPr>
        <p:spPr>
          <a:xfrm>
            <a:off x="4933775" y="978775"/>
            <a:ext cx="22770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Comic Sans MS"/>
                <a:ea typeface="Comic Sans MS"/>
                <a:cs typeface="Comic Sans MS"/>
                <a:sym typeface="Comic Sans MS"/>
              </a:rPr>
              <a:t>The parts of our identity that are above the waterline are the information people get jus but looking at us. </a:t>
            </a:r>
            <a:r>
              <a:rPr b="1" i="1" lang="en" sz="2000">
                <a:latin typeface="Comic Sans MS"/>
                <a:ea typeface="Comic Sans MS"/>
                <a:cs typeface="Comic Sans MS"/>
                <a:sym typeface="Comic Sans MS"/>
              </a:rPr>
              <a:t>“First glance assumptions”</a:t>
            </a:r>
            <a:endParaRPr b="1" i="1" sz="2000">
              <a:latin typeface="Comic Sans MS"/>
              <a:ea typeface="Comic Sans MS"/>
              <a:cs typeface="Comic Sans MS"/>
              <a:sym typeface="Comic Sans MS"/>
            </a:endParaRPr>
          </a:p>
        </p:txBody>
      </p:sp>
      <p:sp>
        <p:nvSpPr>
          <p:cNvPr id="82" name="Google Shape;82;p16"/>
          <p:cNvSpPr/>
          <p:nvPr/>
        </p:nvSpPr>
        <p:spPr>
          <a:xfrm>
            <a:off x="3756125" y="978775"/>
            <a:ext cx="948900" cy="309600"/>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8" name="Google Shape;88;p1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9" name="Google Shape;89;p17"/>
          <p:cNvPicPr preferRelativeResize="0"/>
          <p:nvPr/>
        </p:nvPicPr>
        <p:blipFill>
          <a:blip r:embed="rId3">
            <a:alphaModFix/>
          </a:blip>
          <a:stretch>
            <a:fillRect/>
          </a:stretch>
        </p:blipFill>
        <p:spPr>
          <a:xfrm>
            <a:off x="1490325" y="249762"/>
            <a:ext cx="6163350" cy="4643975"/>
          </a:xfrm>
          <a:prstGeom prst="rect">
            <a:avLst/>
          </a:prstGeom>
          <a:noFill/>
          <a:ln>
            <a:noFill/>
          </a:ln>
        </p:spPr>
      </p:pic>
      <p:sp>
        <p:nvSpPr>
          <p:cNvPr id="90" name="Google Shape;90;p17"/>
          <p:cNvSpPr/>
          <p:nvPr/>
        </p:nvSpPr>
        <p:spPr>
          <a:xfrm>
            <a:off x="4574225" y="549300"/>
            <a:ext cx="2816400" cy="3954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3885075" y="2416950"/>
            <a:ext cx="948900" cy="309600"/>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txBox="1"/>
          <p:nvPr/>
        </p:nvSpPr>
        <p:spPr>
          <a:xfrm>
            <a:off x="4903800" y="1118400"/>
            <a:ext cx="2257200" cy="281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omic Sans MS"/>
                <a:ea typeface="Comic Sans MS"/>
                <a:cs typeface="Comic Sans MS"/>
                <a:sym typeface="Comic Sans MS"/>
              </a:rPr>
              <a:t>The parts of our identity that we present to others. Think about how you present </a:t>
            </a:r>
            <a:r>
              <a:rPr b="1" lang="en" sz="1900">
                <a:latin typeface="Comic Sans MS"/>
                <a:ea typeface="Comic Sans MS"/>
                <a:cs typeface="Comic Sans MS"/>
                <a:sym typeface="Comic Sans MS"/>
              </a:rPr>
              <a:t>yourself</a:t>
            </a:r>
            <a:r>
              <a:rPr b="1" lang="en" sz="1900">
                <a:latin typeface="Comic Sans MS"/>
                <a:ea typeface="Comic Sans MS"/>
                <a:cs typeface="Comic Sans MS"/>
                <a:sym typeface="Comic Sans MS"/>
              </a:rPr>
              <a:t> at school or on social media. </a:t>
            </a:r>
            <a:r>
              <a:rPr b="1" i="1" lang="en" sz="1900">
                <a:latin typeface="Comic Sans MS"/>
                <a:ea typeface="Comic Sans MS"/>
                <a:cs typeface="Comic Sans MS"/>
                <a:sym typeface="Comic Sans MS"/>
              </a:rPr>
              <a:t>“Instagram Bio”</a:t>
            </a:r>
            <a:endParaRPr b="1" i="1" sz="1900">
              <a:latin typeface="Comic Sans MS"/>
              <a:ea typeface="Comic Sans MS"/>
              <a:cs typeface="Comic Sans MS"/>
              <a:sym typeface="Comic Sans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98" name="Google Shape;98;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99" name="Google Shape;99;p18"/>
          <p:cNvPicPr preferRelativeResize="0"/>
          <p:nvPr/>
        </p:nvPicPr>
        <p:blipFill>
          <a:blip r:embed="rId3">
            <a:alphaModFix/>
          </a:blip>
          <a:stretch>
            <a:fillRect/>
          </a:stretch>
        </p:blipFill>
        <p:spPr>
          <a:xfrm>
            <a:off x="1490325" y="249762"/>
            <a:ext cx="6163350" cy="4643975"/>
          </a:xfrm>
          <a:prstGeom prst="rect">
            <a:avLst/>
          </a:prstGeom>
          <a:noFill/>
          <a:ln>
            <a:noFill/>
          </a:ln>
        </p:spPr>
      </p:pic>
      <p:sp>
        <p:nvSpPr>
          <p:cNvPr id="100" name="Google Shape;100;p18"/>
          <p:cNvSpPr/>
          <p:nvPr/>
        </p:nvSpPr>
        <p:spPr>
          <a:xfrm>
            <a:off x="4574225" y="549300"/>
            <a:ext cx="2816400" cy="3954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4034900" y="3715300"/>
            <a:ext cx="948900" cy="309600"/>
          </a:xfrm>
          <a:prstGeom prst="leftArrow">
            <a:avLst>
              <a:gd fmla="val 50000" name="adj1"/>
              <a:gd fmla="val 50000" name="adj2"/>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txBox="1"/>
          <p:nvPr/>
        </p:nvSpPr>
        <p:spPr>
          <a:xfrm>
            <a:off x="4983800" y="587250"/>
            <a:ext cx="23568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Comic Sans MS"/>
                <a:ea typeface="Comic Sans MS"/>
                <a:cs typeface="Comic Sans MS"/>
                <a:sym typeface="Comic Sans MS"/>
              </a:rPr>
              <a:t>These are the aspects of our identity that we may only choose to share with people that we are close with or comfortable with. It is sometimes easy to make assumptions, but you don’t always know these parts of a person’s identity until you get to know them. “Autobiography”</a:t>
            </a:r>
            <a:endParaRPr b="1" i="1" sz="1600">
              <a:latin typeface="Comic Sans MS"/>
              <a:ea typeface="Comic Sans MS"/>
              <a:cs typeface="Comic Sans MS"/>
              <a:sym typeface="Comic Sans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08" name="Google Shape;108;p19"/>
          <p:cNvSpPr txBox="1"/>
          <p:nvPr>
            <p:ph idx="1" type="subTitle"/>
          </p:nvPr>
        </p:nvSpPr>
        <p:spPr>
          <a:xfrm>
            <a:off x="119838" y="147525"/>
            <a:ext cx="8858700" cy="7926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935"/>
              <a:buNone/>
            </a:pPr>
            <a:r>
              <a:rPr b="1" lang="en" sz="2680">
                <a:solidFill>
                  <a:srgbClr val="783F04"/>
                </a:solidFill>
                <a:latin typeface="Comic Sans MS"/>
                <a:ea typeface="Comic Sans MS"/>
                <a:cs typeface="Comic Sans MS"/>
                <a:sym typeface="Comic Sans MS"/>
              </a:rPr>
              <a:t>How do Artists use their work to portray their identity?</a:t>
            </a:r>
            <a:endParaRPr b="1" sz="2680">
              <a:solidFill>
                <a:srgbClr val="783F04"/>
              </a:solidFill>
              <a:latin typeface="Comic Sans MS"/>
              <a:ea typeface="Comic Sans MS"/>
              <a:cs typeface="Comic Sans MS"/>
              <a:sym typeface="Comic Sans MS"/>
            </a:endParaRPr>
          </a:p>
        </p:txBody>
      </p:sp>
      <p:pic>
        <p:nvPicPr>
          <p:cNvPr id="109" name="Google Shape;109;p19"/>
          <p:cNvPicPr preferRelativeResize="0"/>
          <p:nvPr/>
        </p:nvPicPr>
        <p:blipFill>
          <a:blip r:embed="rId3">
            <a:alphaModFix/>
          </a:blip>
          <a:stretch>
            <a:fillRect/>
          </a:stretch>
        </p:blipFill>
        <p:spPr>
          <a:xfrm>
            <a:off x="1153050" y="1057975"/>
            <a:ext cx="6792324" cy="3820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15" name="Google Shape;115;p2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16" name="Google Shape;116;p20"/>
          <p:cNvPicPr preferRelativeResize="0"/>
          <p:nvPr/>
        </p:nvPicPr>
        <p:blipFill>
          <a:blip r:embed="rId3">
            <a:alphaModFix/>
          </a:blip>
          <a:stretch>
            <a:fillRect/>
          </a:stretch>
        </p:blipFill>
        <p:spPr>
          <a:xfrm>
            <a:off x="1152024" y="323475"/>
            <a:ext cx="3133556" cy="4398925"/>
          </a:xfrm>
          <a:prstGeom prst="rect">
            <a:avLst/>
          </a:prstGeom>
          <a:noFill/>
          <a:ln>
            <a:noFill/>
          </a:ln>
        </p:spPr>
      </p:pic>
      <p:pic>
        <p:nvPicPr>
          <p:cNvPr id="117" name="Google Shape;117;p20"/>
          <p:cNvPicPr preferRelativeResize="0"/>
          <p:nvPr/>
        </p:nvPicPr>
        <p:blipFill>
          <a:blip r:embed="rId4">
            <a:alphaModFix/>
          </a:blip>
          <a:stretch>
            <a:fillRect/>
          </a:stretch>
        </p:blipFill>
        <p:spPr>
          <a:xfrm>
            <a:off x="4644975" y="372287"/>
            <a:ext cx="3227930" cy="4398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23" name="Google Shape;123;p2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24" name="Google Shape;124;p21"/>
          <p:cNvPicPr preferRelativeResize="0"/>
          <p:nvPr/>
        </p:nvPicPr>
        <p:blipFill>
          <a:blip r:embed="rId3">
            <a:alphaModFix/>
          </a:blip>
          <a:stretch>
            <a:fillRect/>
          </a:stretch>
        </p:blipFill>
        <p:spPr>
          <a:xfrm>
            <a:off x="874775" y="469400"/>
            <a:ext cx="3250025" cy="4331875"/>
          </a:xfrm>
          <a:prstGeom prst="rect">
            <a:avLst/>
          </a:prstGeom>
          <a:noFill/>
          <a:ln>
            <a:noFill/>
          </a:ln>
        </p:spPr>
      </p:pic>
      <p:pic>
        <p:nvPicPr>
          <p:cNvPr id="125" name="Google Shape;125;p21"/>
          <p:cNvPicPr preferRelativeResize="0"/>
          <p:nvPr/>
        </p:nvPicPr>
        <p:blipFill>
          <a:blip r:embed="rId4">
            <a:alphaModFix/>
          </a:blip>
          <a:stretch>
            <a:fillRect/>
          </a:stretch>
        </p:blipFill>
        <p:spPr>
          <a:xfrm>
            <a:off x="4921576" y="441837"/>
            <a:ext cx="3449850" cy="4387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